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notesMasterIdLst>
    <p:notesMasterId r:id="rId29"/>
  </p:notesMasterIdLst>
  <p:sldIdLst>
    <p:sldId id="256" r:id="rId2"/>
    <p:sldId id="411" r:id="rId3"/>
    <p:sldId id="385" r:id="rId4"/>
    <p:sldId id="412" r:id="rId5"/>
    <p:sldId id="396" r:id="rId6"/>
    <p:sldId id="386" r:id="rId7"/>
    <p:sldId id="399" r:id="rId8"/>
    <p:sldId id="393" r:id="rId9"/>
    <p:sldId id="394" r:id="rId10"/>
    <p:sldId id="395" r:id="rId11"/>
    <p:sldId id="397" r:id="rId12"/>
    <p:sldId id="398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6" r:id="rId25"/>
    <p:sldId id="413" r:id="rId26"/>
    <p:sldId id="415" r:id="rId27"/>
    <p:sldId id="414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DE5F91-2857-4686-9B5B-1DFBF724CBA9}">
          <p14:sldIdLst>
            <p14:sldId id="256"/>
            <p14:sldId id="411"/>
            <p14:sldId id="385"/>
            <p14:sldId id="412"/>
            <p14:sldId id="396"/>
            <p14:sldId id="386"/>
            <p14:sldId id="399"/>
            <p14:sldId id="393"/>
            <p14:sldId id="394"/>
            <p14:sldId id="395"/>
            <p14:sldId id="397"/>
            <p14:sldId id="398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6"/>
            <p14:sldId id="413"/>
            <p14:sldId id="415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7D8D"/>
    <a:srgbClr val="0079B8"/>
    <a:srgbClr val="92D050"/>
    <a:srgbClr val="EAEFF7"/>
    <a:srgbClr val="007791"/>
    <a:srgbClr val="70AD47"/>
    <a:srgbClr val="D2DEEF"/>
    <a:srgbClr val="E9EDF4"/>
    <a:srgbClr val="42C0F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6" autoAdjust="0"/>
    <p:restoredTop sz="95179" autoAdjust="0"/>
  </p:normalViewPr>
  <p:slideViewPr>
    <p:cSldViewPr snapToGrid="0">
      <p:cViewPr varScale="1">
        <p:scale>
          <a:sx n="66" d="100"/>
          <a:sy n="66" d="100"/>
        </p:scale>
        <p:origin x="90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28998-5406-4A66-9226-825EACF4E92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9E7F0-EEC4-4C9C-A986-E4F87AA02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6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01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6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6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0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0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71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Background 01-02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82"/>
          <a:stretch/>
        </p:blipFill>
        <p:spPr bwMode="auto">
          <a:xfrm>
            <a:off x="1" y="0"/>
            <a:ext cx="774700" cy="6830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11" b="76484"/>
          <a:stretch/>
        </p:blipFill>
        <p:spPr>
          <a:xfrm>
            <a:off x="923955" y="61859"/>
            <a:ext cx="1334181" cy="56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digitalasset.binus.ac.id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ymailgmailcom@member.binus.org" TargetMode="External"/><Relationship Id="rId2" Type="http://schemas.openxmlformats.org/officeDocument/2006/relationships/hyperlink" Target="mailto:mymail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prajena@binus.edu" TargetMode="External"/><Relationship Id="rId2" Type="http://schemas.openxmlformats.org/officeDocument/2006/relationships/hyperlink" Target="mailto:karto_i@binus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harvianto@binus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asset.binus.ac.i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asset.binus.ac.id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7" y="1762539"/>
            <a:ext cx="11016343" cy="5095461"/>
          </a:xfrm>
          <a:solidFill>
            <a:srgbClr val="208DCE"/>
          </a:solidFill>
        </p:spPr>
        <p:txBody>
          <a:bodyPr lIns="548640" rIns="548640" anchor="ctr">
            <a:noAutofit/>
          </a:bodyPr>
          <a:lstStyle/>
          <a:p>
            <a:pPr algn="r"/>
            <a:r>
              <a:rPr lang="en-US" sz="4800" b="1" dirty="0" err="1">
                <a:solidFill>
                  <a:schemeClr val="bg1"/>
                </a:solidFill>
              </a:rPr>
              <a:t>Sosialisasi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BINUS DAMS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(</a:t>
            </a:r>
            <a:r>
              <a:rPr lang="en-US" sz="4000" b="1" dirty="0"/>
              <a:t>D</a:t>
            </a:r>
            <a:r>
              <a:rPr lang="en-US" sz="3200" b="1" dirty="0">
                <a:solidFill>
                  <a:schemeClr val="bg1"/>
                </a:solidFill>
              </a:rPr>
              <a:t>igital </a:t>
            </a:r>
            <a:r>
              <a:rPr lang="en-US" sz="4000" b="1" dirty="0"/>
              <a:t>A</a:t>
            </a:r>
            <a:r>
              <a:rPr lang="en-US" sz="3200" b="1" dirty="0">
                <a:solidFill>
                  <a:schemeClr val="bg1"/>
                </a:solidFill>
              </a:rPr>
              <a:t>sset </a:t>
            </a:r>
            <a:r>
              <a:rPr lang="en-US" sz="4000" b="1" dirty="0"/>
              <a:t>M</a:t>
            </a:r>
            <a:r>
              <a:rPr lang="en-US" sz="3200" b="1" dirty="0">
                <a:solidFill>
                  <a:schemeClr val="bg1"/>
                </a:solidFill>
              </a:rPr>
              <a:t>anagement </a:t>
            </a:r>
            <a:r>
              <a:rPr lang="en-US" sz="4000" b="1" dirty="0"/>
              <a:t>S</a:t>
            </a:r>
            <a:r>
              <a:rPr lang="en-US" sz="3200" b="1" dirty="0">
                <a:solidFill>
                  <a:schemeClr val="bg1"/>
                </a:solidFill>
              </a:rPr>
              <a:t>ystem)</a:t>
            </a:r>
            <a:r>
              <a:rPr lang="en-US" sz="4800" b="1" dirty="0">
                <a:solidFill>
                  <a:schemeClr val="bg1"/>
                </a:solidFill>
              </a:rPr>
              <a:t/>
            </a:r>
            <a:br>
              <a:rPr lang="en-US" sz="4800" b="1" dirty="0">
                <a:solidFill>
                  <a:schemeClr val="bg1"/>
                </a:solidFill>
              </a:rPr>
            </a:br>
            <a:endParaRPr lang="en-US" sz="3600" b="1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7408" y="6201279"/>
            <a:ext cx="11040855" cy="45131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Knowledge Management &amp; Innovation - BINUS Higher Education</a:t>
            </a:r>
          </a:p>
        </p:txBody>
      </p:sp>
      <p:sp>
        <p:nvSpPr>
          <p:cNvPr id="4" name="Rectangle 3">
            <a:hlinkClick r:id="rId2"/>
          </p:cNvPr>
          <p:cNvSpPr/>
          <p:nvPr/>
        </p:nvSpPr>
        <p:spPr>
          <a:xfrm>
            <a:off x="6305475" y="4942503"/>
            <a:ext cx="545213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http://d	igitalasset.binus.ac.id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61" y="328559"/>
            <a:ext cx="1075765" cy="10757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35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65125"/>
            <a:ext cx="9372600" cy="1325563"/>
          </a:xfrm>
        </p:spPr>
        <p:txBody>
          <a:bodyPr/>
          <a:lstStyle/>
          <a:p>
            <a:r>
              <a:rPr lang="en-US" dirty="0"/>
              <a:t>Asset Category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Image: jpg, </a:t>
            </a:r>
            <a:r>
              <a:rPr lang="en-US" dirty="0" err="1"/>
              <a:t>png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Audio: mp3</a:t>
            </a:r>
          </a:p>
          <a:p>
            <a:pPr>
              <a:spcAft>
                <a:spcPts val="600"/>
              </a:spcAft>
            </a:pPr>
            <a:r>
              <a:rPr lang="en-US" dirty="0"/>
              <a:t>Video: mp4</a:t>
            </a:r>
          </a:p>
          <a:p>
            <a:pPr>
              <a:spcAft>
                <a:spcPts val="600"/>
              </a:spcAft>
            </a:pPr>
            <a:r>
              <a:rPr lang="en-US" dirty="0"/>
              <a:t>Document: </a:t>
            </a:r>
            <a:r>
              <a:rPr lang="en-US" dirty="0" err="1"/>
              <a:t>ppt</a:t>
            </a:r>
            <a:r>
              <a:rPr lang="en-US" dirty="0"/>
              <a:t>, </a:t>
            </a:r>
            <a:r>
              <a:rPr lang="en-US" dirty="0" err="1"/>
              <a:t>pptx</a:t>
            </a:r>
            <a:r>
              <a:rPr lang="en-US" dirty="0"/>
              <a:t>, doc, </a:t>
            </a:r>
            <a:r>
              <a:rPr lang="en-US" dirty="0" err="1"/>
              <a:t>docx</a:t>
            </a:r>
            <a:r>
              <a:rPr lang="en-US" dirty="0"/>
              <a:t>, </a:t>
            </a:r>
            <a:r>
              <a:rPr lang="en-US" dirty="0" err="1"/>
              <a:t>xls</a:t>
            </a:r>
            <a:r>
              <a:rPr lang="en-US" dirty="0"/>
              <a:t>, </a:t>
            </a:r>
            <a:r>
              <a:rPr lang="en-US" dirty="0" err="1"/>
              <a:t>xlsx</a:t>
            </a:r>
            <a:r>
              <a:rPr lang="en-US" dirty="0"/>
              <a:t>, pdf</a:t>
            </a:r>
          </a:p>
          <a:p>
            <a:pPr>
              <a:spcAft>
                <a:spcPts val="600"/>
              </a:spcAft>
            </a:pPr>
            <a:r>
              <a:rPr lang="en-US" dirty="0"/>
              <a:t>Link: URL</a:t>
            </a:r>
          </a:p>
          <a:p>
            <a:pPr>
              <a:spcAft>
                <a:spcPts val="600"/>
              </a:spcAft>
            </a:pPr>
            <a:r>
              <a:rPr lang="en-US" dirty="0"/>
              <a:t>Interactive: BINUS Interactive Software (BITS)</a:t>
            </a:r>
          </a:p>
          <a:p>
            <a:pPr>
              <a:spcAft>
                <a:spcPts val="600"/>
              </a:spcAft>
            </a:pPr>
            <a:r>
              <a:rPr lang="en-US" dirty="0"/>
              <a:t>Other: Other files: zip, </a:t>
            </a:r>
            <a:r>
              <a:rPr lang="en-US" dirty="0" err="1"/>
              <a:t>rar</a:t>
            </a:r>
            <a:r>
              <a:rPr lang="en-US" dirty="0"/>
              <a:t>, tar,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0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for </a:t>
            </a:r>
            <a:r>
              <a:rPr lang="en-US" b="1" dirty="0"/>
              <a:t>public</a:t>
            </a:r>
            <a:r>
              <a:rPr lang="en-US" dirty="0"/>
              <a:t> user, if you already have binus.edu or binus.ac.id mail, </a:t>
            </a:r>
            <a:r>
              <a:rPr lang="en-US" b="1" dirty="0"/>
              <a:t>skip the registration</a:t>
            </a:r>
            <a:r>
              <a:rPr lang="en-US" dirty="0"/>
              <a:t>.</a:t>
            </a:r>
          </a:p>
          <a:p>
            <a:r>
              <a:rPr lang="en-US" dirty="0"/>
              <a:t>Fill registration data and click SUBMIT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76" y="2335237"/>
            <a:ext cx="4923790" cy="4219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117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your account by open link on your email</a:t>
            </a: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43" y="2271712"/>
            <a:ext cx="6419557" cy="4062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349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verify, you’ll get activation email.</a:t>
            </a:r>
          </a:p>
          <a:p>
            <a:r>
              <a:rPr lang="en-US" dirty="0"/>
              <a:t>Please be noticed the username. If your email is </a:t>
            </a:r>
            <a:r>
              <a:rPr lang="en-US" u="sng" dirty="0">
                <a:hlinkClick r:id="rId2"/>
              </a:rPr>
              <a:t>mymail@gmail.com</a:t>
            </a:r>
            <a:r>
              <a:rPr lang="en-US" dirty="0"/>
              <a:t> it will be </a:t>
            </a:r>
            <a:r>
              <a:rPr lang="en-US" b="1" u="sng" dirty="0">
                <a:hlinkClick r:id="rId3"/>
              </a:rPr>
              <a:t>mymailgmailcom@member.binus.org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81" y="3212318"/>
            <a:ext cx="8283987" cy="3286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52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SIGN IN and It will be redirect to Microsoft Login page</a:t>
            </a:r>
          </a:p>
          <a:p>
            <a:r>
              <a:rPr lang="en-US" dirty="0"/>
              <a:t>Follow the next step until finish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32101"/>
            <a:ext cx="5112385" cy="3695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105793" y="2858086"/>
            <a:ext cx="4613788" cy="36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9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Content (1)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/>
              <a:t>Click “CONTRIBUTE NOW” on home page</a:t>
            </a:r>
          </a:p>
          <a:p>
            <a:pPr marL="0" indent="0">
              <a:buNone/>
            </a:pP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Choose file or link by Click “ADD A FILE” or “ADD A LINK”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Choose Library</a:t>
            </a:r>
          </a:p>
          <a:p>
            <a:pPr marL="987425" lvl="1" indent="-363538"/>
            <a:r>
              <a:rPr lang="en-US" dirty="0"/>
              <a:t>General: Can be accessed by </a:t>
            </a:r>
            <a:r>
              <a:rPr lang="en-US" b="1" dirty="0"/>
              <a:t>public</a:t>
            </a:r>
            <a:r>
              <a:rPr lang="en-US" dirty="0"/>
              <a:t>.</a:t>
            </a:r>
          </a:p>
          <a:p>
            <a:pPr marL="987425" lvl="1" indent="-363538"/>
            <a:r>
              <a:rPr lang="en-US" dirty="0"/>
              <a:t>Teaching Learning: Can be accessed by </a:t>
            </a:r>
            <a:r>
              <a:rPr lang="en-US" b="1" dirty="0"/>
              <a:t>employee</a:t>
            </a:r>
            <a:r>
              <a:rPr lang="en-US" dirty="0"/>
              <a:t>, </a:t>
            </a:r>
            <a:r>
              <a:rPr lang="en-US" b="1" dirty="0"/>
              <a:t>lecturer</a:t>
            </a:r>
            <a:r>
              <a:rPr lang="en-US" dirty="0"/>
              <a:t> and </a:t>
            </a:r>
            <a:r>
              <a:rPr lang="en-US" b="1" dirty="0"/>
              <a:t>student</a:t>
            </a:r>
            <a:r>
              <a:rPr lang="en-US" dirty="0"/>
              <a:t>.</a:t>
            </a:r>
          </a:p>
          <a:p>
            <a:pPr marL="987425" lvl="1" indent="-363538"/>
            <a:r>
              <a:rPr lang="en-US" dirty="0"/>
              <a:t>Lecturer: Can be accessed by </a:t>
            </a:r>
            <a:r>
              <a:rPr lang="en-US" b="1" dirty="0"/>
              <a:t>employee</a:t>
            </a:r>
            <a:r>
              <a:rPr lang="en-US" dirty="0"/>
              <a:t> and </a:t>
            </a:r>
            <a:r>
              <a:rPr lang="en-US" b="1" dirty="0"/>
              <a:t>lecturer</a:t>
            </a:r>
            <a:r>
              <a:rPr lang="en-US" dirty="0"/>
              <a:t>.</a:t>
            </a:r>
          </a:p>
          <a:p>
            <a:pPr marL="987425" lvl="1" indent="-363538"/>
            <a:r>
              <a:rPr lang="en-US" dirty="0"/>
              <a:t>Office: Can be access by </a:t>
            </a:r>
            <a:r>
              <a:rPr lang="en-US" b="1" dirty="0"/>
              <a:t>employee</a:t>
            </a:r>
            <a:r>
              <a:rPr lang="en-US" dirty="0"/>
              <a:t>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Fill Title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Fill Description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Choose Category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Choose Department / Unit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Category is group of knowledge in BINUS. You can choose general if nothing appropriate.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Add Author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author (if needed). You can add by typing name or email. To remove, just click the author.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Fill Tags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tags to add tags to your file. Give specific and detailed tags to be searched easily (separated by comma).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987" y="54909"/>
            <a:ext cx="3705225" cy="67627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532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Content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Save to upload</a:t>
            </a:r>
          </a:p>
          <a:p>
            <a:r>
              <a:rPr lang="en-US" dirty="0"/>
              <a:t>If success, it will show upload success message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079" y="182880"/>
            <a:ext cx="3724792" cy="6573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715" y="2728239"/>
            <a:ext cx="4920285" cy="40278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92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8194" cy="4351338"/>
          </a:xfrm>
        </p:spPr>
        <p:txBody>
          <a:bodyPr/>
          <a:lstStyle/>
          <a:p>
            <a:r>
              <a:rPr lang="en-US" dirty="0"/>
              <a:t>View content will vary based on asset category</a:t>
            </a:r>
          </a:p>
          <a:p>
            <a:r>
              <a:rPr lang="en-US" dirty="0"/>
              <a:t>Here is the example of document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739" y="365125"/>
            <a:ext cx="5739666" cy="6260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33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56495" cy="4351338"/>
          </a:xfrm>
        </p:spPr>
        <p:txBody>
          <a:bodyPr/>
          <a:lstStyle/>
          <a:p>
            <a:r>
              <a:rPr lang="en-US" dirty="0"/>
              <a:t>You can edit </a:t>
            </a:r>
            <a:r>
              <a:rPr lang="en-US" b="1" dirty="0"/>
              <a:t>your file</a:t>
            </a:r>
            <a:r>
              <a:rPr lang="en-US" dirty="0"/>
              <a:t> with click EDIT below on view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Save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15" y="2628313"/>
            <a:ext cx="5762333" cy="2134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54" y="887462"/>
            <a:ext cx="4979084" cy="53574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87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87683" cy="4351338"/>
          </a:xfrm>
        </p:spPr>
        <p:txBody>
          <a:bodyPr/>
          <a:lstStyle/>
          <a:p>
            <a:r>
              <a:rPr lang="en-US" dirty="0"/>
              <a:t>Interactive &amp; Other cannot be download</a:t>
            </a:r>
          </a:p>
          <a:p>
            <a:r>
              <a:rPr lang="en-US" dirty="0"/>
              <a:t>To download document file click on bottom right button and Download a Copy (see picture below)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38954"/>
            <a:ext cx="5534660" cy="29190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724357" y="1959501"/>
            <a:ext cx="50925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download audio file click on 3 dot on the right side and click Download (see picture below)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31" y="3433960"/>
            <a:ext cx="4994031" cy="5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5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65125"/>
            <a:ext cx="9372600" cy="1325563"/>
          </a:xfrm>
        </p:spPr>
        <p:txBody>
          <a:bodyPr/>
          <a:lstStyle/>
          <a:p>
            <a:r>
              <a:rPr lang="en-US" dirty="0"/>
              <a:t>Knowledge System </a:t>
            </a:r>
            <a:r>
              <a:rPr lang="en-US" b="1" dirty="0"/>
              <a:t>Team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 Karto Iskandar / 1214 / </a:t>
            </a:r>
            <a:r>
              <a:rPr lang="en-US" dirty="0">
                <a:hlinkClick r:id="rId2"/>
              </a:rPr>
              <a:t>karto_i@binus.edu</a:t>
            </a:r>
            <a:r>
              <a:rPr lang="en-US" dirty="0"/>
              <a:t> / 0818983371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 Gredion Prajena / 1214 / </a:t>
            </a:r>
            <a:r>
              <a:rPr lang="en-US" dirty="0">
                <a:hlinkClick r:id="rId3"/>
              </a:rPr>
              <a:t>gprajena@binus.edu</a:t>
            </a:r>
            <a:r>
              <a:rPr lang="en-US" dirty="0"/>
              <a:t> / 085694298664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Harvianto</a:t>
            </a:r>
            <a:r>
              <a:rPr lang="en-US" dirty="0"/>
              <a:t> / 1214 / </a:t>
            </a:r>
            <a:r>
              <a:rPr lang="en-US" dirty="0">
                <a:hlinkClick r:id="rId4"/>
              </a:rPr>
              <a:t>harvianto@binus.edu</a:t>
            </a:r>
            <a:r>
              <a:rPr lang="en-US" dirty="0"/>
              <a:t> / 0817166005</a:t>
            </a:r>
          </a:p>
        </p:txBody>
      </p:sp>
    </p:spTree>
    <p:extLst>
      <p:ext uri="{BB962C8B-B14F-4D97-AF65-F5344CB8AC3E}">
        <p14:creationId xmlns:p14="http://schemas.microsoft.com/office/powerpoint/2010/main" val="3141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377"/>
            <a:ext cx="10515600" cy="1325563"/>
          </a:xfrm>
        </p:spPr>
        <p:txBody>
          <a:bodyPr/>
          <a:lstStyle/>
          <a:p>
            <a:r>
              <a:rPr lang="en-US" dirty="0"/>
              <a:t>Embed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31"/>
            <a:ext cx="5640977" cy="4351338"/>
          </a:xfrm>
        </p:spPr>
        <p:txBody>
          <a:bodyPr/>
          <a:lstStyle/>
          <a:p>
            <a:r>
              <a:rPr lang="en-US" dirty="0"/>
              <a:t>To embed video you can get link to embed by click EMBED button on video file and COPY URL.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705" y="91440"/>
            <a:ext cx="5379926" cy="6489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12705" y="2768895"/>
            <a:ext cx="3986757" cy="2808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BDD62ED-F3E3-4AF5-AEDF-A502073251EA}"/>
              </a:ext>
            </a:extLst>
          </p:cNvPr>
          <p:cNvSpPr txBox="1"/>
          <p:nvPr/>
        </p:nvSpPr>
        <p:spPr>
          <a:xfrm>
            <a:off x="81799" y="5581558"/>
            <a:ext cx="66800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/>
              <a:t>&lt;</a:t>
            </a:r>
            <a:r>
              <a:rPr lang="en-ID" sz="1400" dirty="0" err="1"/>
              <a:t>iframe</a:t>
            </a:r>
            <a:r>
              <a:rPr lang="en-ID" sz="1400" dirty="0"/>
              <a:t> width=800 height=600 style="</a:t>
            </a:r>
            <a:r>
              <a:rPr lang="en-ID" sz="1400" dirty="0" err="1"/>
              <a:t>margin:auto</a:t>
            </a:r>
            <a:r>
              <a:rPr lang="en-ID" sz="1400" dirty="0"/>
              <a:t>; </a:t>
            </a:r>
            <a:r>
              <a:rPr lang="en-ID" sz="1400" dirty="0" err="1"/>
              <a:t>display:block;border:solid</a:t>
            </a:r>
            <a:r>
              <a:rPr lang="en-ID" sz="1400" dirty="0"/>
              <a:t> 1px black" </a:t>
            </a:r>
          </a:p>
          <a:p>
            <a:r>
              <a:rPr lang="en-ID" sz="1400" dirty="0" err="1"/>
              <a:t>src</a:t>
            </a:r>
            <a:r>
              <a:rPr lang="en-ID" sz="1400" dirty="0"/>
              <a:t>="</a:t>
            </a:r>
            <a:r>
              <a:rPr lang="en-ID" sz="1600" b="1" dirty="0"/>
              <a:t>https://binusianorg.sharepoint.com/portals/hub/_layouts/15/</a:t>
            </a:r>
            <a:r>
              <a:rPr lang="en-ID" sz="1600" b="1" dirty="0" err="1"/>
              <a:t>VideoEm</a:t>
            </a:r>
            <a:endParaRPr lang="en-ID" sz="1600" b="1" dirty="0"/>
          </a:p>
          <a:p>
            <a:r>
              <a:rPr lang="en-ID" sz="1600" b="1" dirty="0" err="1"/>
              <a:t>bedHost.aspx?chId</a:t>
            </a:r>
            <a:r>
              <a:rPr lang="en-ID" sz="1600" b="1" dirty="0"/>
              <a:t>=a197c257-00a8-449d-89bf-bd8a33b2d87d&amp;vId=b11ed1</a:t>
            </a:r>
          </a:p>
          <a:p>
            <a:r>
              <a:rPr lang="en-ID" sz="1600" b="1" dirty="0"/>
              <a:t>be-119a-4d6b-9275-a46032741fca</a:t>
            </a:r>
            <a:r>
              <a:rPr lang="en-ID" sz="1400" dirty="0"/>
              <a:t>&amp;width=800&amp;height=600&amp;autoPlay=</a:t>
            </a:r>
            <a:r>
              <a:rPr lang="en-ID" sz="1400" dirty="0" err="1"/>
              <a:t>false&amp;show</a:t>
            </a:r>
            <a:endParaRPr lang="en-ID" sz="1400" dirty="0"/>
          </a:p>
          <a:p>
            <a:r>
              <a:rPr lang="en-ID" sz="1400" dirty="0"/>
              <a:t>Info=true" </a:t>
            </a:r>
            <a:r>
              <a:rPr lang="en-ID" sz="1400" dirty="0" err="1"/>
              <a:t>allowfullscreen</a:t>
            </a:r>
            <a:r>
              <a:rPr lang="en-ID" sz="1400" dirty="0"/>
              <a:t>&gt;&lt;/</a:t>
            </a:r>
            <a:r>
              <a:rPr lang="en-ID" sz="1400" dirty="0" err="1"/>
              <a:t>iframe</a:t>
            </a:r>
            <a:r>
              <a:rPr lang="en-ID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703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13069" cy="4351338"/>
          </a:xfrm>
        </p:spPr>
        <p:txBody>
          <a:bodyPr/>
          <a:lstStyle/>
          <a:p>
            <a:r>
              <a:rPr lang="en-US" dirty="0"/>
              <a:t>On home page, type keyword you want to search and enter.</a:t>
            </a:r>
          </a:p>
          <a:p>
            <a:r>
              <a:rPr lang="en-US" dirty="0"/>
              <a:t>It will show search result.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5BEC76E6-3B2C-4264-8A08-A7CE38324D93}"/>
              </a:ext>
            </a:extLst>
          </p:cNvPr>
          <p:cNvGrpSpPr/>
          <p:nvPr/>
        </p:nvGrpSpPr>
        <p:grpSpPr>
          <a:xfrm>
            <a:off x="5001578" y="920658"/>
            <a:ext cx="7046731" cy="5510454"/>
            <a:chOff x="5001578" y="920658"/>
            <a:chExt cx="7046731" cy="5510454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EC735660-26F6-4311-BA89-D7B52C8DF86E}"/>
                </a:ext>
              </a:extLst>
            </p:cNvPr>
            <p:cNvGrpSpPr/>
            <p:nvPr/>
          </p:nvGrpSpPr>
          <p:grpSpPr>
            <a:xfrm>
              <a:off x="5001578" y="920658"/>
              <a:ext cx="7046731" cy="5475580"/>
              <a:chOff x="5001578" y="920658"/>
              <a:chExt cx="7046731" cy="547558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="" xmlns:a16="http://schemas.microsoft.com/office/drawing/2014/main" id="{CB9F3A5B-36CA-4E85-BE65-B72088DE9645}"/>
                  </a:ext>
                </a:extLst>
              </p:cNvPr>
              <p:cNvGrpSpPr/>
              <p:nvPr/>
            </p:nvGrpSpPr>
            <p:grpSpPr>
              <a:xfrm>
                <a:off x="5001578" y="920658"/>
                <a:ext cx="7046731" cy="5475580"/>
                <a:chOff x="5001578" y="920658"/>
                <a:chExt cx="7046731" cy="547558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="" xmlns:a16="http://schemas.microsoft.com/office/drawing/2014/main" id="{0A6D6F5B-4772-4494-9612-7E8FB4F506E5}"/>
                    </a:ext>
                  </a:extLst>
                </p:cNvPr>
                <p:cNvGrpSpPr/>
                <p:nvPr/>
              </p:nvGrpSpPr>
              <p:grpSpPr>
                <a:xfrm>
                  <a:off x="5001578" y="920658"/>
                  <a:ext cx="7046731" cy="5475580"/>
                  <a:chOff x="5001578" y="920658"/>
                  <a:chExt cx="7046731" cy="5475580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="" xmlns:a16="http://schemas.microsoft.com/office/drawing/2014/main" id="{B020D2DC-4880-412B-85AA-12D6DA9A4431}"/>
                      </a:ext>
                    </a:extLst>
                  </p:cNvPr>
                  <p:cNvGrpSpPr/>
                  <p:nvPr/>
                </p:nvGrpSpPr>
                <p:grpSpPr>
                  <a:xfrm>
                    <a:off x="5001578" y="920658"/>
                    <a:ext cx="7046731" cy="5475580"/>
                    <a:chOff x="5001578" y="920658"/>
                    <a:chExt cx="7046731" cy="5475580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="" xmlns:a16="http://schemas.microsoft.com/office/drawing/2014/main" id="{3964C388-A5C5-4FDF-A292-0908764844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01578" y="920658"/>
                      <a:ext cx="7046731" cy="5475580"/>
                      <a:chOff x="5001578" y="920658"/>
                      <a:chExt cx="7046731" cy="5475580"/>
                    </a:xfrm>
                  </p:grpSpPr>
                  <p:pic>
                    <p:nvPicPr>
                      <p:cNvPr id="4" name="Picture 3"/>
                      <p:cNvPicPr/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1578" y="920658"/>
                        <a:ext cx="7046731" cy="547558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="" xmlns:a16="http://schemas.microsoft.com/office/drawing/2014/main" id="{35B7FB0E-8797-4D04-82F2-13CABE9D49A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r="19733"/>
                      <a:stretch/>
                    </p:blipFill>
                    <p:spPr>
                      <a:xfrm>
                        <a:off x="5160969" y="3374231"/>
                        <a:ext cx="1487482" cy="122872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" name="Picture 5">
                        <a:extLst>
                          <a:ext uri="{FF2B5EF4-FFF2-40B4-BE49-F238E27FC236}">
                            <a16:creationId xmlns="" xmlns:a16="http://schemas.microsoft.com/office/drawing/2014/main" id="{5649DAD0-6625-4B77-8804-7159063EAC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2800"/>
                      <a:stretch/>
                    </p:blipFill>
                    <p:spPr>
                      <a:xfrm>
                        <a:off x="6727030" y="3374229"/>
                        <a:ext cx="1504321" cy="122872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>
                        <a:extLst>
                          <a:ext uri="{FF2B5EF4-FFF2-40B4-BE49-F238E27FC236}">
                            <a16:creationId xmlns="" xmlns:a16="http://schemas.microsoft.com/office/drawing/2014/main" id="{8BC81A51-315C-48B5-94D3-47E597B72DF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6983" r="7571"/>
                      <a:stretch/>
                    </p:blipFill>
                    <p:spPr>
                      <a:xfrm>
                        <a:off x="9889333" y="3374229"/>
                        <a:ext cx="1485898" cy="122872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0" name="Picture 9">
                      <a:extLst>
                        <a:ext uri="{FF2B5EF4-FFF2-40B4-BE49-F238E27FC236}">
                          <a16:creationId xmlns="" xmlns:a16="http://schemas.microsoft.com/office/drawing/2014/main" id="{BB5D7E3A-2301-4792-917D-29F80FE5C7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r="12503"/>
                    <a:stretch/>
                  </p:blipFill>
                  <p:spPr>
                    <a:xfrm>
                      <a:off x="9886539" y="4957763"/>
                      <a:ext cx="1485899" cy="122872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="" xmlns:a16="http://schemas.microsoft.com/office/drawing/2014/main" id="{6B752B9A-83A3-45F3-BD49-04BB5C842075}"/>
                      </a:ext>
                    </a:extLst>
                  </p:cNvPr>
                  <p:cNvSpPr txBox="1"/>
                  <p:nvPr/>
                </p:nvSpPr>
                <p:spPr>
                  <a:xfrm>
                    <a:off x="5332636" y="4628733"/>
                    <a:ext cx="1135247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rgbClr val="8F7D8D"/>
                        </a:solidFill>
                      </a:rPr>
                      <a:t>Binus Kampus Anggrek</a:t>
                    </a:r>
                    <a:endParaRPr lang="en-ID" sz="800" dirty="0">
                      <a:solidFill>
                        <a:srgbClr val="8F7D8D"/>
                      </a:solidFill>
                    </a:endParaRPr>
                  </a:p>
                </p:txBody>
              </p:sp>
            </p:grpSp>
            <p:pic>
              <p:nvPicPr>
                <p:cNvPr id="12" name="Picture 11">
                  <a:extLst>
                    <a:ext uri="{FF2B5EF4-FFF2-40B4-BE49-F238E27FC236}">
                      <a16:creationId xmlns="" xmlns:a16="http://schemas.microsoft.com/office/drawing/2014/main" id="{0B4FC91A-AA9E-46F0-958F-13AA6AA193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4783" t="5809" r="-6442"/>
                <a:stretch/>
              </p:blipFill>
              <p:spPr>
                <a:xfrm>
                  <a:off x="8231352" y="3371431"/>
                  <a:ext cx="1665606" cy="1228727"/>
                </a:xfrm>
                <a:prstGeom prst="rect">
                  <a:avLst/>
                </a:prstGeom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1A612AFB-3369-4F35-86FE-D0CF5DCE2D58}"/>
                  </a:ext>
                </a:extLst>
              </p:cNvPr>
              <p:cNvSpPr txBox="1"/>
              <p:nvPr/>
            </p:nvSpPr>
            <p:spPr>
              <a:xfrm>
                <a:off x="6917916" y="4626014"/>
                <a:ext cx="97174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8F7D8D"/>
                    </a:solidFill>
                  </a:rPr>
                  <a:t>Binus Bekasi Keren</a:t>
                </a:r>
                <a:endParaRPr lang="en-ID" sz="800" dirty="0">
                  <a:solidFill>
                    <a:srgbClr val="8F7D8D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3A86489C-977E-4DA2-87E3-BFF58D62F3FC}"/>
                  </a:ext>
                </a:extLst>
              </p:cNvPr>
              <p:cNvSpPr txBox="1"/>
              <p:nvPr/>
            </p:nvSpPr>
            <p:spPr>
              <a:xfrm>
                <a:off x="10092916" y="4627592"/>
                <a:ext cx="1103187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8F7D8D"/>
                    </a:solidFill>
                  </a:rPr>
                  <a:t>Binus </a:t>
                </a:r>
                <a:r>
                  <a:rPr lang="en-US" sz="800" dirty="0" err="1">
                    <a:solidFill>
                      <a:srgbClr val="8F7D8D"/>
                    </a:solidFill>
                  </a:rPr>
                  <a:t>Wisuda</a:t>
                </a:r>
                <a:r>
                  <a:rPr lang="en-US" sz="800" dirty="0">
                    <a:solidFill>
                      <a:srgbClr val="8F7D8D"/>
                    </a:solidFill>
                  </a:rPr>
                  <a:t>  2,443…</a:t>
                </a:r>
                <a:endParaRPr lang="en-ID" sz="800" dirty="0">
                  <a:solidFill>
                    <a:srgbClr val="8F7D8D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857E08BD-F621-4514-9253-5C1278DC8210}"/>
                  </a:ext>
                </a:extLst>
              </p:cNvPr>
              <p:cNvSpPr txBox="1"/>
              <p:nvPr/>
            </p:nvSpPr>
            <p:spPr>
              <a:xfrm>
                <a:off x="8496367" y="4626014"/>
                <a:ext cx="1242648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rgbClr val="8F7D8D"/>
                    </a:solidFill>
                  </a:rPr>
                  <a:t>Binus MNC </a:t>
                </a:r>
                <a:r>
                  <a:rPr lang="en-US" sz="800" dirty="0" err="1">
                    <a:solidFill>
                      <a:srgbClr val="8F7D8D"/>
                    </a:solidFill>
                  </a:rPr>
                  <a:t>terima</a:t>
                </a:r>
                <a:r>
                  <a:rPr lang="en-US" sz="800" dirty="0">
                    <a:solidFill>
                      <a:srgbClr val="8F7D8D"/>
                    </a:solidFill>
                  </a:rPr>
                  <a:t> Peng…</a:t>
                </a:r>
                <a:endParaRPr lang="en-ID" sz="800" dirty="0">
                  <a:solidFill>
                    <a:srgbClr val="8F7D8D"/>
                  </a:solidFill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8D3746D6-0A20-4B03-ADA8-39D858201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598"/>
            <a:stretch/>
          </p:blipFill>
          <p:spPr>
            <a:xfrm>
              <a:off x="5161828" y="4957763"/>
              <a:ext cx="1492972" cy="1235073"/>
            </a:xfrm>
            <a:prstGeom prst="rect">
              <a:avLst/>
            </a:prstGeom>
          </p:spPr>
        </p:pic>
        <p:pic>
          <p:nvPicPr>
            <p:cNvPr id="1026" name="Picture 2" descr="Hasil gambar untuk binus malang">
              <a:extLst>
                <a:ext uri="{FF2B5EF4-FFF2-40B4-BE49-F238E27FC236}">
                  <a16:creationId xmlns="" xmlns:a16="http://schemas.microsoft.com/office/drawing/2014/main" id="{CD3F8545-51A8-4208-99E1-A99486719D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" r="6940"/>
            <a:stretch/>
          </p:blipFill>
          <p:spPr bwMode="auto">
            <a:xfrm>
              <a:off x="6736628" y="4955913"/>
              <a:ext cx="1492972" cy="123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9D850875-4D30-4D59-9F7A-0F56F0EE3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86792" y="6233797"/>
              <a:ext cx="828267" cy="14736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3D5BE7C4-ED9A-4631-AE33-3A59C31775AA}"/>
                </a:ext>
              </a:extLst>
            </p:cNvPr>
            <p:cNvSpPr txBox="1"/>
            <p:nvPr/>
          </p:nvSpPr>
          <p:spPr>
            <a:xfrm>
              <a:off x="5345646" y="6214542"/>
              <a:ext cx="90922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8F7D8D"/>
                  </a:solidFill>
                </a:rPr>
                <a:t>Press Conference</a:t>
              </a:r>
              <a:endParaRPr lang="en-ID" sz="800" dirty="0">
                <a:solidFill>
                  <a:srgbClr val="8F7D8D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9C0E61A8-90F3-40A2-B125-0EFA0962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18355" y="6245409"/>
              <a:ext cx="669896" cy="1473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C476469-EF29-486D-9CA4-5A9EB32A7D5D}"/>
                </a:ext>
              </a:extLst>
            </p:cNvPr>
            <p:cNvSpPr txBox="1"/>
            <p:nvPr/>
          </p:nvSpPr>
          <p:spPr>
            <a:xfrm>
              <a:off x="6914249" y="6214542"/>
              <a:ext cx="8418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8F7D8D"/>
                  </a:solidFill>
                </a:rPr>
                <a:t>Binus @Malang</a:t>
              </a:r>
              <a:endParaRPr lang="en-ID" sz="800" dirty="0">
                <a:solidFill>
                  <a:srgbClr val="8F7D8D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45662F21-4D3F-401B-9F41-2448E90DF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42468" y="6237385"/>
              <a:ext cx="828267" cy="1473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11AB91A8-1641-4687-A6AA-6D90CEE66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32580" y="6238873"/>
              <a:ext cx="828267" cy="14736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06701B70-840B-4A7B-86D0-185F50D39881}"/>
                </a:ext>
              </a:extLst>
            </p:cNvPr>
            <p:cNvSpPr txBox="1"/>
            <p:nvPr/>
          </p:nvSpPr>
          <p:spPr>
            <a:xfrm>
              <a:off x="10074286" y="6214542"/>
              <a:ext cx="10294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rgbClr val="8F7D8D"/>
                  </a:solidFill>
                </a:rPr>
                <a:t>Apapun</a:t>
              </a:r>
              <a:r>
                <a:rPr lang="en-US" sz="800" dirty="0">
                  <a:solidFill>
                    <a:srgbClr val="8F7D8D"/>
                  </a:solidFill>
                </a:rPr>
                <a:t> </a:t>
              </a:r>
              <a:r>
                <a:rPr lang="en-US" sz="800" dirty="0" err="1">
                  <a:solidFill>
                    <a:srgbClr val="8F7D8D"/>
                  </a:solidFill>
                </a:rPr>
                <a:t>alasannya</a:t>
              </a:r>
              <a:r>
                <a:rPr lang="en-US" sz="800" dirty="0">
                  <a:solidFill>
                    <a:srgbClr val="8F7D8D"/>
                  </a:solidFill>
                </a:rPr>
                <a:t>…</a:t>
              </a:r>
              <a:endParaRPr lang="en-ID" sz="800" dirty="0">
                <a:solidFill>
                  <a:srgbClr val="8F7D8D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E31AD41-99D5-4D34-83FB-A7B6A479CEF7}"/>
                </a:ext>
              </a:extLst>
            </p:cNvPr>
            <p:cNvSpPr txBox="1"/>
            <p:nvPr/>
          </p:nvSpPr>
          <p:spPr>
            <a:xfrm>
              <a:off x="8487997" y="6215668"/>
              <a:ext cx="8418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8F7D8D"/>
                  </a:solidFill>
                </a:rPr>
                <a:t>Binus @Malang</a:t>
              </a:r>
              <a:endParaRPr lang="en-ID" sz="800" dirty="0">
                <a:solidFill>
                  <a:srgbClr val="8F7D8D"/>
                </a:solidFill>
              </a:endParaRPr>
            </a:p>
          </p:txBody>
        </p:sp>
        <p:pic>
          <p:nvPicPr>
            <p:cNvPr id="1028" name="Picture 4" descr="https://encrypted-tbn0.gstatic.com/images?q=tbn:ANd9GcRJE6klTadLBnTjr2490qdbz0Ks48l3xjGHciMgh_38w8GsPtyG">
              <a:extLst>
                <a:ext uri="{FF2B5EF4-FFF2-40B4-BE49-F238E27FC236}">
                  <a16:creationId xmlns="" xmlns:a16="http://schemas.microsoft.com/office/drawing/2014/main" id="{D88588C6-F070-43ED-A2D7-0793B228B6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r="5592"/>
            <a:stretch/>
          </p:blipFill>
          <p:spPr bwMode="auto">
            <a:xfrm>
              <a:off x="8308975" y="4960620"/>
              <a:ext cx="1501775" cy="1228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108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79183" cy="4351338"/>
          </a:xfrm>
        </p:spPr>
        <p:txBody>
          <a:bodyPr/>
          <a:lstStyle/>
          <a:p>
            <a:r>
              <a:rPr lang="en-US" dirty="0"/>
              <a:t>To open your profile click your name on top right corner, and it will show your uploaded files.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1CBE63C-F5EA-4B4D-B45D-628A04A27076}"/>
              </a:ext>
            </a:extLst>
          </p:cNvPr>
          <p:cNvGrpSpPr/>
          <p:nvPr/>
        </p:nvGrpSpPr>
        <p:grpSpPr>
          <a:xfrm>
            <a:off x="1132113" y="2697479"/>
            <a:ext cx="8312331" cy="4030221"/>
            <a:chOff x="1132113" y="2697479"/>
            <a:chExt cx="8312331" cy="4030221"/>
          </a:xfrm>
        </p:grpSpPr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113" y="2697479"/>
              <a:ext cx="8312331" cy="4030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904B1B67-7DF2-46FF-8E7C-8325660AE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29"/>
            <a:stretch/>
          </p:blipFill>
          <p:spPr>
            <a:xfrm>
              <a:off x="1791518" y="5257485"/>
              <a:ext cx="1690822" cy="1357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76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637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46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Binus DAMS </a:t>
            </a:r>
            <a:r>
              <a:rPr lang="en-US" dirty="0" smtClean="0"/>
              <a:t>Technology</a:t>
            </a:r>
          </a:p>
          <a:p>
            <a:r>
              <a:rPr lang="en-US" dirty="0"/>
              <a:t>Binus DAMS </a:t>
            </a:r>
            <a:r>
              <a:rPr lang="en-US" dirty="0" smtClean="0"/>
              <a:t>Architecture</a:t>
            </a:r>
          </a:p>
          <a:p>
            <a:r>
              <a:rPr lang="en-US" dirty="0"/>
              <a:t>Road show Binus DAMS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810981" y="1910302"/>
            <a:ext cx="4572000" cy="4572000"/>
          </a:xfrm>
          <a:prstGeom prst="ellipse">
            <a:avLst/>
          </a:prstGeom>
          <a:noFill/>
          <a:ln w="2159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65125"/>
            <a:ext cx="9372600" cy="1325563"/>
          </a:xfrm>
        </p:spPr>
        <p:txBody>
          <a:bodyPr/>
          <a:lstStyle/>
          <a:p>
            <a:r>
              <a:rPr lang="en-US" dirty="0"/>
              <a:t>Binus DAMS Technology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041614" y="2687644"/>
            <a:ext cx="2274084" cy="1833007"/>
            <a:chOff x="6597256" y="1986756"/>
            <a:chExt cx="2274084" cy="18330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2481" y="1986756"/>
              <a:ext cx="1463635" cy="14636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597256" y="3450431"/>
              <a:ext cx="2274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Azure Active Directory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85" y="5264211"/>
            <a:ext cx="1463675" cy="1463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29" y="806005"/>
            <a:ext cx="3005838" cy="225437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014177" y="5155331"/>
            <a:ext cx="1812997" cy="1686343"/>
            <a:chOff x="1902139" y="4908132"/>
            <a:chExt cx="1812997" cy="168634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643" y="4908132"/>
              <a:ext cx="1371563" cy="13715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02139" y="6225143"/>
              <a:ext cx="1812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Microsoft Stream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85" y="2854063"/>
            <a:ext cx="2657143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Binus DAMS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Gambar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138" y="1379220"/>
            <a:ext cx="9396535" cy="5478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62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365125"/>
            <a:ext cx="9347200" cy="1325563"/>
          </a:xfrm>
        </p:spPr>
        <p:txBody>
          <a:bodyPr/>
          <a:lstStyle/>
          <a:p>
            <a:r>
              <a:rPr lang="en-US" dirty="0"/>
              <a:t>Road show Binus DAMS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319661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27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–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Binus 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 Aug 2018 13.30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Syahdan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Binus TV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Karto, Gredion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Feb 2019 14.30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Alam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Sutera</a:t>
                      </a:r>
                      <a:r>
                        <a:rPr lang="en-US" dirty="0"/>
                        <a:t> A1407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 </a:t>
                      </a:r>
                      <a:r>
                        <a:rPr lang="en-US" dirty="0"/>
                        <a:t>Feb 2019 </a:t>
                      </a:r>
                      <a:r>
                        <a:rPr lang="en-US" dirty="0" smtClean="0"/>
                        <a:t>16.30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Anggrek Lab 710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Gredion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8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078" y="365125"/>
            <a:ext cx="9352722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User</a:t>
            </a:r>
          </a:p>
          <a:p>
            <a:r>
              <a:rPr lang="en-US" dirty="0"/>
              <a:t>User Permission</a:t>
            </a:r>
          </a:p>
          <a:p>
            <a:r>
              <a:rPr lang="en-US" dirty="0"/>
              <a:t>Asset Category</a:t>
            </a:r>
          </a:p>
          <a:p>
            <a:r>
              <a:rPr lang="en-US" dirty="0"/>
              <a:t>Register</a:t>
            </a:r>
          </a:p>
          <a:p>
            <a:r>
              <a:rPr lang="en-US" dirty="0"/>
              <a:t>Sign In</a:t>
            </a:r>
          </a:p>
          <a:p>
            <a:r>
              <a:rPr lang="en-US" dirty="0"/>
              <a:t>Upload Content</a:t>
            </a:r>
          </a:p>
          <a:p>
            <a:r>
              <a:rPr lang="en-US" dirty="0"/>
              <a:t>View Content</a:t>
            </a:r>
          </a:p>
          <a:p>
            <a:r>
              <a:rPr lang="en-US" dirty="0"/>
              <a:t>Edit Content</a:t>
            </a:r>
          </a:p>
          <a:p>
            <a:r>
              <a:rPr lang="en-US" dirty="0"/>
              <a:t>Download</a:t>
            </a:r>
          </a:p>
          <a:p>
            <a:r>
              <a:rPr lang="en-US" dirty="0"/>
              <a:t>Embed Video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1361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65125"/>
            <a:ext cx="9372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48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Integrate and centralize digital content in BINUS Higher Education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3"/>
          <a:stretch/>
        </p:blipFill>
        <p:spPr>
          <a:xfrm>
            <a:off x="2640885" y="2273300"/>
            <a:ext cx="7049346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65125"/>
            <a:ext cx="9372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48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Integrate and centralize digital content in BINUS Higher Education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575" y="2401336"/>
            <a:ext cx="1704975" cy="1314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336" y="2489410"/>
            <a:ext cx="1676400" cy="1304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780" y="2454508"/>
            <a:ext cx="1809750" cy="1114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949" y="2504327"/>
            <a:ext cx="1489076" cy="13223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135" y="3837311"/>
            <a:ext cx="1506063" cy="13588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249" y="3921122"/>
            <a:ext cx="161925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9947" y="3920211"/>
            <a:ext cx="1664231" cy="11747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14" y="5510490"/>
            <a:ext cx="2552700" cy="1114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7999" y="5427122"/>
            <a:ext cx="2847975" cy="1133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28" y="3878260"/>
            <a:ext cx="1323975" cy="1381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0300" y="2401059"/>
            <a:ext cx="1878919" cy="774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0614" y="3837311"/>
            <a:ext cx="1797183" cy="10629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4"/>
          <a:srcRect r="41409"/>
          <a:stretch/>
        </p:blipFill>
        <p:spPr>
          <a:xfrm>
            <a:off x="8973626" y="3931689"/>
            <a:ext cx="1629569" cy="12001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5950" y="3940172"/>
            <a:ext cx="1314450" cy="1047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920" y="5196165"/>
            <a:ext cx="2114550" cy="1428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59" y="5466543"/>
            <a:ext cx="2233338" cy="105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6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00062"/>
            <a:ext cx="8222973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Asset Management (DAM) is a collective term applied to the process of </a:t>
            </a:r>
            <a:r>
              <a:rPr lang="en-US" b="1" dirty="0"/>
              <a:t>storing, cataloguing, searching and delivering computer files (or digital assets)</a:t>
            </a:r>
            <a:r>
              <a:rPr lang="en-US" dirty="0"/>
              <a:t>. These may take the form of video, audio, images, print marketing collateral, office documents, fonts or 3D models.</a:t>
            </a:r>
          </a:p>
          <a:p>
            <a:r>
              <a:rPr lang="en-US" i="1" dirty="0"/>
              <a:t>Digital Asset Management (DAM) systems centralize assets and establish a systematic approach to ingesting assets so they can be located more easily and used appropriately</a:t>
            </a:r>
            <a:endParaRPr lang="en-US" dirty="0"/>
          </a:p>
          <a:p>
            <a:r>
              <a:rPr lang="en-US" dirty="0"/>
              <a:t>URL: </a:t>
            </a:r>
            <a:r>
              <a:rPr lang="en-US" u="sng" dirty="0">
                <a:hlinkClick r:id="rId2"/>
              </a:rPr>
              <a:t>https://digitalasset.binus.ac.id</a:t>
            </a:r>
            <a:r>
              <a:rPr lang="en-US" u="sn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9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96" y="0"/>
            <a:ext cx="5911804" cy="6855270"/>
          </a:xfrm>
        </p:spPr>
      </p:pic>
      <p:sp>
        <p:nvSpPr>
          <p:cNvPr id="3" name="Rectangle 2"/>
          <p:cNvSpPr/>
          <p:nvPr/>
        </p:nvSpPr>
        <p:spPr>
          <a:xfrm>
            <a:off x="998279" y="1225034"/>
            <a:ext cx="3566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URL: </a:t>
            </a:r>
            <a:r>
              <a:rPr lang="en-US" u="sng" dirty="0">
                <a:hlinkClick r:id="rId3"/>
              </a:rPr>
              <a:t>https://digitalasset.binus.ac.id</a:t>
            </a:r>
            <a:r>
              <a:rPr lang="en-US" u="sng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7430" y="1800225"/>
            <a:ext cx="156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textbox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245100" y="1781175"/>
            <a:ext cx="2676526" cy="1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4" idx="3"/>
          </p:cNvCxnSpPr>
          <p:nvPr/>
        </p:nvCxnSpPr>
        <p:spPr>
          <a:xfrm flipH="1">
            <a:off x="3565167" y="1800225"/>
            <a:ext cx="1679933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48537" y="2605768"/>
            <a:ext cx="16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Content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5245100" y="2605768"/>
            <a:ext cx="2365375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" idx="3"/>
          </p:cNvCxnSpPr>
          <p:nvPr/>
        </p:nvCxnSpPr>
        <p:spPr>
          <a:xfrm>
            <a:off x="3614058" y="2790434"/>
            <a:ext cx="16310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97429" y="3411311"/>
            <a:ext cx="156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Content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5196209" y="3346450"/>
            <a:ext cx="2666138" cy="249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3"/>
          </p:cNvCxnSpPr>
          <p:nvPr/>
        </p:nvCxnSpPr>
        <p:spPr>
          <a:xfrm>
            <a:off x="3565166" y="3595977"/>
            <a:ext cx="16310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48537" y="4281715"/>
            <a:ext cx="156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Content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147317" y="4151992"/>
            <a:ext cx="1347612" cy="314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4" idx="3"/>
          </p:cNvCxnSpPr>
          <p:nvPr/>
        </p:nvCxnSpPr>
        <p:spPr>
          <a:xfrm>
            <a:off x="3516274" y="4466381"/>
            <a:ext cx="16310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46321" y="5664479"/>
            <a:ext cx="156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Summary</a:t>
            </a:r>
          </a:p>
        </p:txBody>
      </p:sp>
      <p:cxnSp>
        <p:nvCxnSpPr>
          <p:cNvPr id="30" name="Straight Connector 29"/>
          <p:cNvCxnSpPr>
            <a:stCxn id="28" idx="3"/>
          </p:cNvCxnSpPr>
          <p:nvPr/>
        </p:nvCxnSpPr>
        <p:spPr>
          <a:xfrm>
            <a:off x="3614058" y="5849145"/>
            <a:ext cx="3001895" cy="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3069AB0-E300-4949-96E5-B0095C9FB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6" r="-664"/>
          <a:stretch/>
        </p:blipFill>
        <p:spPr>
          <a:xfrm>
            <a:off x="8010525" y="3511550"/>
            <a:ext cx="1174750" cy="954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3F48BB3-FBF2-41E2-8D03-AB9EE6BBB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6" r="7013"/>
          <a:stretch/>
        </p:blipFill>
        <p:spPr>
          <a:xfrm>
            <a:off x="9209958" y="3510731"/>
            <a:ext cx="1206090" cy="955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8C315AE-ED77-4C4F-A610-F2FBD3ED0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931" y="3512359"/>
            <a:ext cx="1256940" cy="95402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6381BF71-D984-43E6-83AC-34B199E259EA}"/>
              </a:ext>
            </a:extLst>
          </p:cNvPr>
          <p:cNvCxnSpPr>
            <a:cxnSpLocks/>
          </p:cNvCxnSpPr>
          <p:nvPr/>
        </p:nvCxnSpPr>
        <p:spPr>
          <a:xfrm flipH="1">
            <a:off x="7610475" y="2456090"/>
            <a:ext cx="1848759" cy="149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62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3900" y="365125"/>
            <a:ext cx="9359900" cy="1325563"/>
          </a:xfrm>
        </p:spPr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 Public	: Can register in BINUS DAMS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 Student	: Using @binus.ac.id account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 Lecturer	: Using @binus.ac.id account 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 Employee	: Using @binus.edu account</a:t>
            </a:r>
          </a:p>
        </p:txBody>
      </p:sp>
    </p:spTree>
    <p:extLst>
      <p:ext uri="{BB962C8B-B14F-4D97-AF65-F5344CB8AC3E}">
        <p14:creationId xmlns:p14="http://schemas.microsoft.com/office/powerpoint/2010/main" val="56746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65125"/>
            <a:ext cx="9372600" cy="1325563"/>
          </a:xfrm>
        </p:spPr>
        <p:txBody>
          <a:bodyPr/>
          <a:lstStyle/>
          <a:p>
            <a:r>
              <a:rPr lang="en-US" dirty="0"/>
              <a:t>User Permission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Permission to access digital asset determined by </a:t>
            </a:r>
            <a:r>
              <a:rPr lang="en-US" b="1" dirty="0"/>
              <a:t>4 library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General</a:t>
            </a:r>
            <a:r>
              <a:rPr lang="en-US" dirty="0"/>
              <a:t>: Can be accessed by </a:t>
            </a:r>
            <a:r>
              <a:rPr lang="en-US" b="1" dirty="0"/>
              <a:t>public</a:t>
            </a:r>
            <a:r>
              <a:rPr lang="en-US" dirty="0"/>
              <a:t>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Teaching Learning</a:t>
            </a:r>
            <a:r>
              <a:rPr lang="en-US" dirty="0"/>
              <a:t>: Can be accessed by </a:t>
            </a:r>
            <a:r>
              <a:rPr lang="en-US" b="1" dirty="0"/>
              <a:t>employee</a:t>
            </a:r>
            <a:r>
              <a:rPr lang="en-US" dirty="0"/>
              <a:t>, </a:t>
            </a:r>
            <a:r>
              <a:rPr lang="en-US" b="1" dirty="0"/>
              <a:t>lecturer</a:t>
            </a:r>
            <a:r>
              <a:rPr lang="en-US" dirty="0"/>
              <a:t> and </a:t>
            </a:r>
            <a:r>
              <a:rPr lang="en-US" b="1" dirty="0"/>
              <a:t>student</a:t>
            </a:r>
            <a:r>
              <a:rPr lang="en-US" dirty="0"/>
              <a:t>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Lecturer</a:t>
            </a:r>
            <a:r>
              <a:rPr lang="en-US" dirty="0"/>
              <a:t>: Can be accessed by </a:t>
            </a:r>
            <a:r>
              <a:rPr lang="en-US" b="1" dirty="0"/>
              <a:t>employee</a:t>
            </a:r>
            <a:r>
              <a:rPr lang="en-US" dirty="0"/>
              <a:t> and </a:t>
            </a:r>
            <a:r>
              <a:rPr lang="en-US" b="1" dirty="0"/>
              <a:t>lecturer</a:t>
            </a:r>
            <a:r>
              <a:rPr lang="en-US" dirty="0"/>
              <a:t>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b="1" dirty="0"/>
              <a:t>Office</a:t>
            </a:r>
            <a:r>
              <a:rPr lang="en-US" dirty="0"/>
              <a:t>: Can be access by </a:t>
            </a:r>
            <a:r>
              <a:rPr lang="en-US" b="1" dirty="0"/>
              <a:t>employee</a:t>
            </a:r>
            <a:r>
              <a:rPr lang="en-US" dirty="0"/>
              <a:t>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cb89cae26b44ff62b50e216a375a64966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AMS Item" ma:contentTypeID="0x01010081B4385EF6D35446822582DE3946C407003DDF916C8002C34AAF5BED64A1682BDC" ma:contentTypeVersion="36" ma:contentTypeDescription="Content Type for DAMS Related Purposes" ma:contentTypeScope="" ma:versionID="f104d637210be1b3aba4e5962f305f69">
  <xsd:schema xmlns:xsd="http://www.w3.org/2001/XMLSchema" xmlns:xs="http://www.w3.org/2001/XMLSchema" xmlns:p="http://schemas.microsoft.com/office/2006/metadata/properties" xmlns:ns1="f7443cdf-c33c-464e-a97f-23bb26b3177a" xmlns:ns2="http://schemas.microsoft.com/sharepoint/v3" xmlns:ns4="6c5ed68c-5f31-42ac-9392-2612e73c38e5" targetNamespace="http://schemas.microsoft.com/office/2006/metadata/properties" ma:root="true" ma:fieldsID="b7891b793924849af6391caaa5591ef1" ns1:_="" ns2:_="" ns4:_="">
    <xsd:import namespace="f7443cdf-c33c-464e-a97f-23bb26b3177a"/>
    <xsd:import namespace="http://schemas.microsoft.com/sharepoint/v3"/>
    <xsd:import namespace="6c5ed68c-5f31-42ac-9392-2612e73c38e5"/>
    <xsd:element name="properties">
      <xsd:complexType>
        <xsd:sequence>
          <xsd:element name="documentManagement">
            <xsd:complexType>
              <xsd:all>
                <xsd:element ref="ns1:Filename" minOccurs="0"/>
                <xsd:element ref="ns1:Tag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1:SharedWithUsers" minOccurs="0"/>
                <xsd:element ref="ns1:SharedWithDetails" minOccurs="0"/>
                <xsd:element ref="ns1:Description1" minOccurs="0"/>
                <xsd:element ref="ns1:FileType1" minOccurs="0"/>
                <xsd:element ref="ns1:ChannelID" minOccurs="0"/>
                <xsd:element ref="ns1:VideoID" minOccurs="0"/>
                <xsd:element ref="ns1:SourceURL" minOccurs="0"/>
                <xsd:element ref="ns1:Uploader"/>
                <xsd:element ref="ns1:linkthumb" minOccurs="0"/>
                <xsd:element ref="ns4:MediaServiceLocation" minOccurs="0"/>
                <xsd:element ref="ns2:ol_Department" minOccurs="0"/>
                <xsd:element ref="ns1:ContentDepartment" minOccurs="0"/>
                <xsd:element ref="ns4:Tanggal" minOccurs="0"/>
                <xsd:element ref="ns4:Tanggal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43cdf-c33c-464e-a97f-23bb26b3177a" elementFormDefault="qualified">
    <xsd:import namespace="http://schemas.microsoft.com/office/2006/documentManagement/types"/>
    <xsd:import namespace="http://schemas.microsoft.com/office/infopath/2007/PartnerControls"/>
    <xsd:element name="Filename" ma:index="0" nillable="true" ma:displayName="Filename" ma:internalName="Filename">
      <xsd:simpleType>
        <xsd:restriction base="dms:Text"/>
      </xsd:simpleType>
    </xsd:element>
    <xsd:element name="Tags" ma:index="5" nillable="true" ma:displayName="Tags" ma:internalName="Tags">
      <xsd:simpleType>
        <xsd:restriction base="dms:Text">
          <xsd:maxLength value="255"/>
        </xsd:restriction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Description1" ma:index="20" nillable="true" ma:displayName="Description" ma:internalName="Description1">
      <xsd:simpleType>
        <xsd:restriction base="dms:Note"/>
      </xsd:simpleType>
    </xsd:element>
    <xsd:element name="FileType1" ma:index="21" nillable="true" ma:displayName="FileType" ma:default="Other" ma:format="Dropdown" ma:internalName="FileType1">
      <xsd:simpleType>
        <xsd:restriction base="dms:Choice">
          <xsd:enumeration value="Image"/>
          <xsd:enumeration value="Video"/>
          <xsd:enumeration value="Audio"/>
          <xsd:enumeration value="Document"/>
          <xsd:enumeration value="Interactive"/>
          <xsd:enumeration value="Link"/>
          <xsd:enumeration value="Other"/>
        </xsd:restriction>
      </xsd:simpleType>
    </xsd:element>
    <xsd:element name="ChannelID" ma:index="22" nillable="true" ma:displayName="ChannelID" ma:internalName="ChannelID">
      <xsd:simpleType>
        <xsd:restriction base="dms:Text">
          <xsd:maxLength value="255"/>
        </xsd:restriction>
      </xsd:simpleType>
    </xsd:element>
    <xsd:element name="VideoID" ma:index="23" nillable="true" ma:displayName="VideoID" ma:internalName="VideoID">
      <xsd:simpleType>
        <xsd:restriction base="dms:Text">
          <xsd:maxLength value="255"/>
        </xsd:restriction>
      </xsd:simpleType>
    </xsd:element>
    <xsd:element name="SourceURL" ma:index="24" nillable="true" ma:displayName="SourceURL" ma:internalName="SourceURL">
      <xsd:simpleType>
        <xsd:restriction base="dms:Text">
          <xsd:maxLength value="255"/>
        </xsd:restriction>
      </xsd:simpleType>
    </xsd:element>
    <xsd:element name="Uploader" ma:index="25" ma:displayName="Uploader" ma:internalName="Uploader">
      <xsd:simpleType>
        <xsd:restriction base="dms:Text">
          <xsd:maxLength value="255"/>
        </xsd:restriction>
      </xsd:simpleType>
    </xsd:element>
    <xsd:element name="linkthumb" ma:index="26" nillable="true" ma:displayName="linkthumb" ma:description="Link for thumbnail" ma:internalName="linkthumb">
      <xsd:simpleType>
        <xsd:restriction base="dms:Text">
          <xsd:maxLength value="255"/>
        </xsd:restriction>
      </xsd:simpleType>
    </xsd:element>
    <xsd:element name="ContentDepartment" ma:index="29" nillable="true" ma:displayName="ContentDepartment" ma:default="No Department" ma:internalName="ContentDepartmen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ol_Department" ma:index="28" nillable="true" ma:displayName="Department" ma:internalName="ol_Departmen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ed68c-5f31-42ac-9392-2612e73c38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7" nillable="true" ma:displayName="Location" ma:internalName="MediaServiceLocation" ma:readOnly="true">
      <xsd:simpleType>
        <xsd:restriction base="dms:Text"/>
      </xsd:simpleType>
    </xsd:element>
    <xsd:element name="Tanggal" ma:index="30" nillable="true" ma:displayName="Tanggal" ma:format="DateOnly" ma:internalName="Tanggal">
      <xsd:simpleType>
        <xsd:restriction base="dms:DateTime"/>
      </xsd:simpleType>
    </xsd:element>
    <xsd:element name="Tanggal_x0020_" ma:index="31" nillable="true" ma:displayName="Tanggal " ma:format="DateOnly" ma:internalName="Tanggal_x0020_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4" ma:displayName="Author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 ma:index="3" ma:displayName="Category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hannelID xmlns="f7443cdf-c33c-464e-a97f-23bb26b3177a" xsi:nil="true"/>
    <SourceURL xmlns="f7443cdf-c33c-464e-a97f-23bb26b3177a" xsi:nil="true"/>
    <ContentDepartment xmlns="f7443cdf-c33c-464e-a97f-23bb26b3177a">BINUS Higher Edu.&amp; Professional Services - Knowledge Management &amp; Innovation - Knowledge System</ContentDepartment>
    <VideoID xmlns="f7443cdf-c33c-464e-a97f-23bb26b3177a" xsi:nil="true"/>
    <linkthumb xmlns="f7443cdf-c33c-464e-a97f-23bb26b3177a" xsi:nil="true"/>
    <Tags xmlns="f7443cdf-c33c-464e-a97f-23bb26b3177a">Binus DAMS,Sosialisasi</Tags>
    <Uploader xmlns="f7443cdf-c33c-464e-a97f-23bb26b3177a">karto_i@binus.ac.id</Uploader>
    <ol_Department xmlns="http://schemas.microsoft.com/sharepoint/v3" xsi:nil="true"/>
    <FileType1 xmlns="f7443cdf-c33c-464e-a97f-23bb26b3177a">Document</FileType1>
    <Description1 xmlns="f7443cdf-c33c-464e-a97f-23bb26b3177a">Materi presentasi sosialisasi BINUS Digital Asset Management System (DAMS)</Description1>
    <Filename xmlns="f7443cdf-c33c-464e-a97f-23bb26b3177a">591325366</Filename>
    <Tanggal xmlns="6c5ed68c-5f31-42ac-9392-2612e73c38e5" xsi:nil="true"/>
    <Tanggal_x0020_ xmlns="6c5ed68c-5f31-42ac-9392-2612e73c38e5" xsi:nil="true"/>
  </documentManagement>
</p:properties>
</file>

<file path=customXml/itemProps1.xml><?xml version="1.0" encoding="utf-8"?>
<ds:datastoreItem xmlns:ds="http://schemas.openxmlformats.org/officeDocument/2006/customXml" ds:itemID="{04D33D73-2D2D-4B0F-A228-05ED2CC2D595}"/>
</file>

<file path=customXml/itemProps2.xml><?xml version="1.0" encoding="utf-8"?>
<ds:datastoreItem xmlns:ds="http://schemas.openxmlformats.org/officeDocument/2006/customXml" ds:itemID="{64FDE1EE-DC42-475F-A77B-F0FD3CF9BAD7}"/>
</file>

<file path=customXml/itemProps3.xml><?xml version="1.0" encoding="utf-8"?>
<ds:datastoreItem xmlns:ds="http://schemas.openxmlformats.org/officeDocument/2006/customXml" ds:itemID="{BB1A27B5-5E3C-46CA-B084-9B73BF151FA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27910</TotalTime>
  <Words>805</Words>
  <Application>Microsoft Office PowerPoint</Application>
  <PresentationFormat>Widescreen</PresentationFormat>
  <Paragraphs>151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Wingdings</vt:lpstr>
      <vt:lpstr>Office Theme</vt:lpstr>
      <vt:lpstr>Sosialisasi  BINUS DAMS (Digital Asset Management System) </vt:lpstr>
      <vt:lpstr>Knowledge System Team </vt:lpstr>
      <vt:lpstr>Agenda</vt:lpstr>
      <vt:lpstr>Background</vt:lpstr>
      <vt:lpstr>Background</vt:lpstr>
      <vt:lpstr>Introduction</vt:lpstr>
      <vt:lpstr>PowerPoint Presentation</vt:lpstr>
      <vt:lpstr>User</vt:lpstr>
      <vt:lpstr>User Permission</vt:lpstr>
      <vt:lpstr>Asset Category</vt:lpstr>
      <vt:lpstr>Register (1)</vt:lpstr>
      <vt:lpstr>Register (2)</vt:lpstr>
      <vt:lpstr>Register (3)</vt:lpstr>
      <vt:lpstr>Sign In</vt:lpstr>
      <vt:lpstr>Upload Content (1) </vt:lpstr>
      <vt:lpstr>Upload Content (2)</vt:lpstr>
      <vt:lpstr>View Content</vt:lpstr>
      <vt:lpstr>Edit Content</vt:lpstr>
      <vt:lpstr>Download</vt:lpstr>
      <vt:lpstr>Embed Video</vt:lpstr>
      <vt:lpstr>Search</vt:lpstr>
      <vt:lpstr>Profile</vt:lpstr>
      <vt:lpstr>Thank you Q &amp; A</vt:lpstr>
      <vt:lpstr>Appendix</vt:lpstr>
      <vt:lpstr>Binus DAMS Technology</vt:lpstr>
      <vt:lpstr>Binus DAMS Architecture</vt:lpstr>
      <vt:lpstr>Road show Binus DAMS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Sosialisasi BINUS DAMS</dc:title>
  <dc:creator>karto_i@binus.ac.id;gprajena@binus.edu;Karto_i@binus.edu;harvianto@binus.edu</dc:creator>
  <cp:lastModifiedBy>Karto Iskandar</cp:lastModifiedBy>
  <cp:revision>1867</cp:revision>
  <dcterms:created xsi:type="dcterms:W3CDTF">2014-02-09T12:17:30Z</dcterms:created>
  <dcterms:modified xsi:type="dcterms:W3CDTF">2019-02-25T04:01:45Z</dcterms:modified>
  <cp:category>General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0x01010081B4385EF6D35446822582DE3946C407003DDF916C8002C34AAF5BED64A1682BDC</vt:lpwstr>
  </property>
  <property fmtid="{D5CDD505-2E9C-101B-9397-08002B2CF9AE}" pid="3" name="Filename">
    <vt:lpwstr>001333486</vt:lpwstr>
  </property>
  <property fmtid="{D5CDD505-2E9C-101B-9397-08002B2CF9AE}" pid="4" name="WorkflowChangePath">
    <vt:lpwstr>959a13c7-18aa-42b7-82f6-a24c554deb7c,3;65b8325e-c55c-4fda-9cfb-ffa2264e0bed,2;</vt:lpwstr>
  </property>
  <property fmtid="{D5CDD505-2E9C-101B-9397-08002B2CF9AE}" pid="5" name="TargetList">
    <vt:lpwstr>General</vt:lpwstr>
  </property>
</Properties>
</file>